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77" r:id="rId6"/>
    <p:sldId id="280" r:id="rId7"/>
    <p:sldId id="281" r:id="rId8"/>
    <p:sldId id="282" r:id="rId9"/>
    <p:sldId id="279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ardo Viveros" initials="EV" lastIdx="7" clrIdx="0">
    <p:extLst>
      <p:ext uri="{19B8F6BF-5375-455C-9EA6-DF929625EA0E}">
        <p15:presenceInfo xmlns:p15="http://schemas.microsoft.com/office/powerpoint/2012/main" userId="S::eduardo.viveros@chilecompra.cl::2fb64b1a-7ca3-42df-afac-ff42b3d23a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B7C7"/>
    <a:srgbClr val="F7F8FA"/>
    <a:srgbClr val="ED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0129" autoAdjust="0"/>
  </p:normalViewPr>
  <p:slideViewPr>
    <p:cSldViewPr snapToGrid="0">
      <p:cViewPr varScale="1">
        <p:scale>
          <a:sx n="81" d="100"/>
          <a:sy n="81" d="100"/>
        </p:scale>
        <p:origin x="126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036A9-990F-4490-8F23-4644720F8E7C}" type="datetimeFigureOut">
              <a:rPr lang="es-CL" smtClean="0"/>
              <a:t>17-01-2020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43F91-F0C3-4AE0-9BB4-9DBE1B6098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775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17/01/2020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803" y="2546430"/>
            <a:ext cx="12126147" cy="1135766"/>
          </a:xfrm>
        </p:spPr>
        <p:txBody>
          <a:bodyPr>
            <a:normAutofit fontScale="90000"/>
          </a:bodyPr>
          <a:lstStyle/>
          <a:p>
            <a:r>
              <a:rPr lang="es-ES" sz="5000" b="1" dirty="0">
                <a:latin typeface="Century Gothic"/>
                <a:cs typeface="Calibri Light"/>
              </a:rPr>
              <a:t>Roles Validación Presupuestaria y Recepción conforme</a:t>
            </a:r>
            <a:endParaRPr lang="es-ES" sz="5000" b="1" dirty="0">
              <a:latin typeface="Century Gothic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C0E5C30-F33A-4B4F-B8CF-0886A6FD2E32}"/>
              </a:ext>
            </a:extLst>
          </p:cNvPr>
          <p:cNvSpPr txBox="1">
            <a:spLocks/>
          </p:cNvSpPr>
          <p:nvPr/>
        </p:nvSpPr>
        <p:spPr>
          <a:xfrm>
            <a:off x="-11252" y="3667077"/>
            <a:ext cx="12191999" cy="6183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000" dirty="0">
                <a:solidFill>
                  <a:srgbClr val="7F7F7F"/>
                </a:solidFill>
                <a:latin typeface="Century Gothic"/>
                <a:cs typeface="Calibri Light"/>
              </a:rPr>
              <a:t>MVP16</a:t>
            </a:r>
            <a:endParaRPr lang="es-ES" sz="3000" dirty="0"/>
          </a:p>
        </p:txBody>
      </p:sp>
      <p:pic>
        <p:nvPicPr>
          <p:cNvPr id="8" name="Imagen 8">
            <a:extLst>
              <a:ext uri="{FF2B5EF4-FFF2-40B4-BE49-F238E27FC236}">
                <a16:creationId xmlns:a16="http://schemas.microsoft.com/office/drawing/2014/main" id="{7C7F4427-C1AD-4763-AF14-F2F4C0C48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" y="6737087"/>
            <a:ext cx="12167476" cy="110446"/>
          </a:xfrm>
          <a:prstGeom prst="rect">
            <a:avLst/>
          </a:prstGeom>
        </p:spPr>
      </p:pic>
      <p:pic>
        <p:nvPicPr>
          <p:cNvPr id="10" name="Imagen 10" descr="Imagen que contiene herramienta, sierra, llave&#10;&#10;Descripción generada con confianza muy alta">
            <a:extLst>
              <a:ext uri="{FF2B5EF4-FFF2-40B4-BE49-F238E27FC236}">
                <a16:creationId xmlns:a16="http://schemas.microsoft.com/office/drawing/2014/main" id="{7A37BC4B-FE91-403D-BD85-675E0F6502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888" y="238782"/>
            <a:ext cx="810027" cy="1037554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B0FE34AB-9DC0-45F3-8A14-636792352EDE}"/>
              </a:ext>
            </a:extLst>
          </p:cNvPr>
          <p:cNvSpPr txBox="1">
            <a:spLocks/>
          </p:cNvSpPr>
          <p:nvPr/>
        </p:nvSpPr>
        <p:spPr>
          <a:xfrm>
            <a:off x="-39474" y="4287966"/>
            <a:ext cx="12191999" cy="3455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500">
                <a:solidFill>
                  <a:srgbClr val="7F7F7F"/>
                </a:solidFill>
                <a:latin typeface="Century Gothic"/>
                <a:cs typeface="Calibri Light"/>
              </a:rPr>
              <a:t>Dirección de Compras y Contratación Pública </a:t>
            </a:r>
            <a:r>
              <a:rPr lang="es-ES" sz="1500" err="1">
                <a:solidFill>
                  <a:srgbClr val="7F7F7F"/>
                </a:solidFill>
                <a:latin typeface="Century Gothic"/>
                <a:cs typeface="Calibri Light"/>
              </a:rPr>
              <a:t>ChileCompra</a:t>
            </a:r>
            <a:endParaRPr lang="es-ES" sz="1500" err="1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10" descr="Imagen que contiene herramienta, sierra, llave&#10;&#10;Descripción generada con confianza muy alta">
            <a:extLst>
              <a:ext uri="{FF2B5EF4-FFF2-40B4-BE49-F238E27FC236}">
                <a16:creationId xmlns:a16="http://schemas.microsoft.com/office/drawing/2014/main" id="{7A37BC4B-FE91-403D-BD85-675E0F650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8888" y="238782"/>
            <a:ext cx="810027" cy="1037554"/>
          </a:xfrm>
          <a:prstGeom prst="rect">
            <a:avLst/>
          </a:prstGeom>
        </p:spPr>
      </p:pic>
      <p:sp>
        <p:nvSpPr>
          <p:cNvPr id="20" name="Título 1">
            <a:extLst>
              <a:ext uri="{FF2B5EF4-FFF2-40B4-BE49-F238E27FC236}">
                <a16:creationId xmlns:a16="http://schemas.microsoft.com/office/drawing/2014/main" id="{F909BA8A-E3B4-489E-95CD-C78B05A630E1}"/>
              </a:ext>
            </a:extLst>
          </p:cNvPr>
          <p:cNvSpPr txBox="1">
            <a:spLocks/>
          </p:cNvSpPr>
          <p:nvPr/>
        </p:nvSpPr>
        <p:spPr>
          <a:xfrm>
            <a:off x="293085" y="401452"/>
            <a:ext cx="4625784" cy="39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j-ea"/>
              <a:cs typeface="Calibri Light"/>
            </a:endParaRPr>
          </a:p>
        </p:txBody>
      </p:sp>
      <p:pic>
        <p:nvPicPr>
          <p:cNvPr id="31" name="Imagen 8">
            <a:extLst>
              <a:ext uri="{FF2B5EF4-FFF2-40B4-BE49-F238E27FC236}">
                <a16:creationId xmlns:a16="http://schemas.microsoft.com/office/drawing/2014/main" id="{7C7F4427-C1AD-4763-AF14-F2F4C0C48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1" y="6737087"/>
            <a:ext cx="12167476" cy="110446"/>
          </a:xfrm>
          <a:prstGeom prst="rect">
            <a:avLst/>
          </a:prstGeom>
        </p:spPr>
      </p:pic>
      <p:sp>
        <p:nvSpPr>
          <p:cNvPr id="23" name="Título 1">
            <a:extLst>
              <a:ext uri="{FF2B5EF4-FFF2-40B4-BE49-F238E27FC236}">
                <a16:creationId xmlns:a16="http://schemas.microsoft.com/office/drawing/2014/main" id="{A0AE6DB4-610B-41CD-90F5-334A267E9C20}"/>
              </a:ext>
            </a:extLst>
          </p:cNvPr>
          <p:cNvSpPr txBox="1">
            <a:spLocks/>
          </p:cNvSpPr>
          <p:nvPr/>
        </p:nvSpPr>
        <p:spPr>
          <a:xfrm>
            <a:off x="347223" y="423315"/>
            <a:ext cx="3170565" cy="4024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600" b="1" dirty="0">
                <a:latin typeface="Century Gothic"/>
                <a:cs typeface="Calibri Light"/>
              </a:rPr>
              <a:t>Antecedentes generales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DC4EC0A-EC3A-4E34-81CF-F039526C0253}"/>
              </a:ext>
            </a:extLst>
          </p:cNvPr>
          <p:cNvSpPr/>
          <p:nvPr/>
        </p:nvSpPr>
        <p:spPr>
          <a:xfrm>
            <a:off x="2247539" y="1421088"/>
            <a:ext cx="863957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L" b="1" dirty="0">
                <a:latin typeface="Calibri" panose="020F0502020204030204" pitchFamily="34" charset="0"/>
                <a:ea typeface="Times New Roman" panose="02020603050405020304" pitchFamily="18" charset="0"/>
              </a:rPr>
              <a:t>Perfiles en Mercado Público:</a:t>
            </a:r>
          </a:p>
          <a:p>
            <a:pPr algn="just"/>
            <a:r>
              <a:rPr lang="es-CL" dirty="0">
                <a:latin typeface="Calibri" panose="020F0502020204030204" pitchFamily="34" charset="0"/>
              </a:rPr>
              <a:t>En la plataforma de compras, existen 5 perfiles Supervisor, Operador, Abogado, Auditor y Observador, cada uno de ellos tiene distintas funcionalidades y permisos dentro de la plataforma. Este último no requiere estar Acreditado.</a:t>
            </a:r>
            <a:endParaRPr lang="es-CL" dirty="0"/>
          </a:p>
          <a:p>
            <a:pPr algn="just">
              <a:spcAft>
                <a:spcPts val="0"/>
              </a:spcAft>
            </a:pPr>
            <a:endParaRPr lang="es-CL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s-C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0BBE58E-D58B-4368-9AE1-BFC5F1BB7433}"/>
              </a:ext>
            </a:extLst>
          </p:cNvPr>
          <p:cNvSpPr/>
          <p:nvPr/>
        </p:nvSpPr>
        <p:spPr>
          <a:xfrm>
            <a:off x="2247539" y="3102371"/>
            <a:ext cx="85439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</a:rPr>
              <a:t>Rol Recepción Conforme:</a:t>
            </a:r>
            <a:endParaRPr lang="es-CL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Calibri" panose="020F0502020204030204" pitchFamily="34" charset="0"/>
              </a:rPr>
              <a:t>El MVP16, habilita este rol para el usuario Perfil Observador, y tiene permisos solo para realizar las acciones de Recepción Conforme.</a:t>
            </a:r>
            <a:endParaRPr lang="es-CL" dirty="0"/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79454681-F49E-4122-AEBC-876E534C04E7}"/>
              </a:ext>
            </a:extLst>
          </p:cNvPr>
          <p:cNvSpPr/>
          <p:nvPr/>
        </p:nvSpPr>
        <p:spPr>
          <a:xfrm>
            <a:off x="1625509" y="1380115"/>
            <a:ext cx="505097" cy="483653"/>
          </a:xfrm>
          <a:prstGeom prst="flowChartConnector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791A9D3E-B5C3-4EA9-AF08-C5E4A4CFFF71}"/>
              </a:ext>
            </a:extLst>
          </p:cNvPr>
          <p:cNvSpPr txBox="1">
            <a:spLocks/>
          </p:cNvSpPr>
          <p:nvPr/>
        </p:nvSpPr>
        <p:spPr>
          <a:xfrm>
            <a:off x="1378411" y="1284588"/>
            <a:ext cx="1051549" cy="68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Century Gothic"/>
                <a:cs typeface="Calibri Light"/>
              </a:rPr>
              <a:t>1 </a:t>
            </a:r>
          </a:p>
        </p:txBody>
      </p:sp>
      <p:sp>
        <p:nvSpPr>
          <p:cNvPr id="28" name="Diagrama de flujo: conector 27">
            <a:extLst>
              <a:ext uri="{FF2B5EF4-FFF2-40B4-BE49-F238E27FC236}">
                <a16:creationId xmlns:a16="http://schemas.microsoft.com/office/drawing/2014/main" id="{F85FAECF-C1A7-408C-B12E-ED21AEBAB080}"/>
              </a:ext>
            </a:extLst>
          </p:cNvPr>
          <p:cNvSpPr/>
          <p:nvPr/>
        </p:nvSpPr>
        <p:spPr>
          <a:xfrm>
            <a:off x="1625509" y="3061616"/>
            <a:ext cx="505097" cy="483653"/>
          </a:xfrm>
          <a:prstGeom prst="flowChartConnector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Título 1">
            <a:extLst>
              <a:ext uri="{FF2B5EF4-FFF2-40B4-BE49-F238E27FC236}">
                <a16:creationId xmlns:a16="http://schemas.microsoft.com/office/drawing/2014/main" id="{53B16DE7-86AD-46B5-A811-795DA4A06BA7}"/>
              </a:ext>
            </a:extLst>
          </p:cNvPr>
          <p:cNvSpPr txBox="1">
            <a:spLocks/>
          </p:cNvSpPr>
          <p:nvPr/>
        </p:nvSpPr>
        <p:spPr>
          <a:xfrm>
            <a:off x="1378411" y="2966089"/>
            <a:ext cx="1051549" cy="68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Century Gothic"/>
                <a:cs typeface="Calibri Light"/>
              </a:rPr>
              <a:t>2 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3F6275B-63F9-48B7-9819-03C2D97CF3F6}"/>
              </a:ext>
            </a:extLst>
          </p:cNvPr>
          <p:cNvSpPr/>
          <p:nvPr/>
        </p:nvSpPr>
        <p:spPr>
          <a:xfrm>
            <a:off x="2247539" y="4512120"/>
            <a:ext cx="85439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</a:rPr>
              <a:t>Rol Validación Presupuestaria:</a:t>
            </a:r>
          </a:p>
          <a:p>
            <a:pPr lvl="0" algn="just"/>
            <a:r>
              <a:rPr lang="es-ES" dirty="0">
                <a:solidFill>
                  <a:prstClr val="black"/>
                </a:solidFill>
                <a:latin typeface="Calibri" panose="020F0502020204030204" pitchFamily="34" charset="0"/>
              </a:rPr>
              <a:t>El MVP16, habilita este rol para el usuario Perfil Observador, y tiene permisos solo para realizar las acciones asociadas a la validación presupuestaria de la OC (SIGFE).</a:t>
            </a:r>
            <a:endParaRPr lang="es-CL" dirty="0"/>
          </a:p>
        </p:txBody>
      </p:sp>
      <p:sp>
        <p:nvSpPr>
          <p:cNvPr id="15" name="Diagrama de flujo: conector 14">
            <a:extLst>
              <a:ext uri="{FF2B5EF4-FFF2-40B4-BE49-F238E27FC236}">
                <a16:creationId xmlns:a16="http://schemas.microsoft.com/office/drawing/2014/main" id="{E9FB3F44-C587-4DAD-B59E-A07F7DE1EDEA}"/>
              </a:ext>
            </a:extLst>
          </p:cNvPr>
          <p:cNvSpPr/>
          <p:nvPr/>
        </p:nvSpPr>
        <p:spPr>
          <a:xfrm>
            <a:off x="1625509" y="4512120"/>
            <a:ext cx="505097" cy="483653"/>
          </a:xfrm>
          <a:prstGeom prst="flowChartConnector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3F4376DD-2110-44F6-BAA4-E611FABE322A}"/>
              </a:ext>
            </a:extLst>
          </p:cNvPr>
          <p:cNvSpPr txBox="1">
            <a:spLocks/>
          </p:cNvSpPr>
          <p:nvPr/>
        </p:nvSpPr>
        <p:spPr>
          <a:xfrm>
            <a:off x="1378411" y="4416593"/>
            <a:ext cx="1051549" cy="68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Century Gothic"/>
                <a:cs typeface="Calibri Light"/>
              </a:rPr>
              <a:t>3 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98B2CEE-999C-4DC0-9F12-8CF3EB33D8E1}"/>
              </a:ext>
            </a:extLst>
          </p:cNvPr>
          <p:cNvSpPr/>
          <p:nvPr/>
        </p:nvSpPr>
        <p:spPr>
          <a:xfrm>
            <a:off x="607995" y="5790682"/>
            <a:ext cx="109760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dirty="0">
                <a:solidFill>
                  <a:prstClr val="black"/>
                </a:solidFill>
                <a:latin typeface="Calibri" panose="020F0502020204030204" pitchFamily="34" charset="0"/>
              </a:rPr>
              <a:t>Con esta modificación, se crea un hito en Mercado Público, dado que entran al sistema, usuarios que tienen funciones puntuales en el proceso de compra, y que son claves para la digitalización de los procesos de pago.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7470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10" descr="Imagen que contiene herramienta, sierra, llave&#10;&#10;Descripción generada con confianza muy alta">
            <a:extLst>
              <a:ext uri="{FF2B5EF4-FFF2-40B4-BE49-F238E27FC236}">
                <a16:creationId xmlns:a16="http://schemas.microsoft.com/office/drawing/2014/main" id="{7A37BC4B-FE91-403D-BD85-675E0F650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8888" y="238782"/>
            <a:ext cx="810027" cy="1037554"/>
          </a:xfrm>
          <a:prstGeom prst="rect">
            <a:avLst/>
          </a:prstGeom>
        </p:spPr>
      </p:pic>
      <p:sp>
        <p:nvSpPr>
          <p:cNvPr id="20" name="Título 1">
            <a:extLst>
              <a:ext uri="{FF2B5EF4-FFF2-40B4-BE49-F238E27FC236}">
                <a16:creationId xmlns:a16="http://schemas.microsoft.com/office/drawing/2014/main" id="{F909BA8A-E3B4-489E-95CD-C78B05A630E1}"/>
              </a:ext>
            </a:extLst>
          </p:cNvPr>
          <p:cNvSpPr txBox="1">
            <a:spLocks/>
          </p:cNvSpPr>
          <p:nvPr/>
        </p:nvSpPr>
        <p:spPr>
          <a:xfrm>
            <a:off x="515366" y="487613"/>
            <a:ext cx="4625784" cy="39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j-ea"/>
              <a:cs typeface="Calibri Light"/>
            </a:endParaRPr>
          </a:p>
        </p:txBody>
      </p:sp>
      <p:pic>
        <p:nvPicPr>
          <p:cNvPr id="31" name="Imagen 8">
            <a:extLst>
              <a:ext uri="{FF2B5EF4-FFF2-40B4-BE49-F238E27FC236}">
                <a16:creationId xmlns:a16="http://schemas.microsoft.com/office/drawing/2014/main" id="{7C7F4427-C1AD-4763-AF14-F2F4C0C48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1" y="6737087"/>
            <a:ext cx="12167476" cy="110446"/>
          </a:xfrm>
          <a:prstGeom prst="rect">
            <a:avLst/>
          </a:prstGeom>
        </p:spPr>
      </p:pic>
      <p:sp>
        <p:nvSpPr>
          <p:cNvPr id="23" name="Título 1">
            <a:extLst>
              <a:ext uri="{FF2B5EF4-FFF2-40B4-BE49-F238E27FC236}">
                <a16:creationId xmlns:a16="http://schemas.microsoft.com/office/drawing/2014/main" id="{A0AE6DB4-610B-41CD-90F5-334A267E9C20}"/>
              </a:ext>
            </a:extLst>
          </p:cNvPr>
          <p:cNvSpPr txBox="1">
            <a:spLocks/>
          </p:cNvSpPr>
          <p:nvPr/>
        </p:nvSpPr>
        <p:spPr>
          <a:xfrm>
            <a:off x="347223" y="423315"/>
            <a:ext cx="3170565" cy="4024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600" b="1" dirty="0">
                <a:latin typeface="Century Gothic"/>
                <a:cs typeface="Calibri Light"/>
              </a:rPr>
              <a:t>Instrucciones de uso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DC4EC0A-EC3A-4E34-81CF-F039526C0253}"/>
              </a:ext>
            </a:extLst>
          </p:cNvPr>
          <p:cNvSpPr/>
          <p:nvPr/>
        </p:nvSpPr>
        <p:spPr>
          <a:xfrm>
            <a:off x="1162213" y="1034320"/>
            <a:ext cx="8639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</a:rPr>
              <a:t>Iniciar sesión como Administrador de MP de la institución. Ir a sección Administración </a:t>
            </a: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 Administrar usuarios</a:t>
            </a:r>
            <a:endParaRPr lang="es-C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79454681-F49E-4122-AEBC-876E534C04E7}"/>
              </a:ext>
            </a:extLst>
          </p:cNvPr>
          <p:cNvSpPr/>
          <p:nvPr/>
        </p:nvSpPr>
        <p:spPr>
          <a:xfrm>
            <a:off x="540183" y="993347"/>
            <a:ext cx="505097" cy="483653"/>
          </a:xfrm>
          <a:prstGeom prst="flowChartConnector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791A9D3E-B5C3-4EA9-AF08-C5E4A4CFFF71}"/>
              </a:ext>
            </a:extLst>
          </p:cNvPr>
          <p:cNvSpPr txBox="1">
            <a:spLocks/>
          </p:cNvSpPr>
          <p:nvPr/>
        </p:nvSpPr>
        <p:spPr>
          <a:xfrm>
            <a:off x="302710" y="897820"/>
            <a:ext cx="1051549" cy="68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Century Gothic"/>
                <a:cs typeface="Calibri Light"/>
              </a:rPr>
              <a:t>1 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79363B6-8DCA-495E-9387-208990D20AC0}"/>
              </a:ext>
            </a:extLst>
          </p:cNvPr>
          <p:cNvSpPr/>
          <p:nvPr/>
        </p:nvSpPr>
        <p:spPr>
          <a:xfrm>
            <a:off x="1162213" y="2329880"/>
            <a:ext cx="4863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</a:rPr>
              <a:t>Crear/asignar al usuario, el perfil de Observador</a:t>
            </a:r>
            <a:endParaRPr lang="es-C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Diagrama de flujo: conector 17">
            <a:extLst>
              <a:ext uri="{FF2B5EF4-FFF2-40B4-BE49-F238E27FC236}">
                <a16:creationId xmlns:a16="http://schemas.microsoft.com/office/drawing/2014/main" id="{C666C514-5CAA-4630-8BD2-581658535659}"/>
              </a:ext>
            </a:extLst>
          </p:cNvPr>
          <p:cNvSpPr/>
          <p:nvPr/>
        </p:nvSpPr>
        <p:spPr>
          <a:xfrm>
            <a:off x="540183" y="2269657"/>
            <a:ext cx="505097" cy="483653"/>
          </a:xfrm>
          <a:prstGeom prst="flowChartConnector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60C3DD1D-5AC3-412F-9191-9E2FD980557D}"/>
              </a:ext>
            </a:extLst>
          </p:cNvPr>
          <p:cNvSpPr txBox="1">
            <a:spLocks/>
          </p:cNvSpPr>
          <p:nvPr/>
        </p:nvSpPr>
        <p:spPr>
          <a:xfrm>
            <a:off x="302710" y="2174130"/>
            <a:ext cx="1051549" cy="68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Century Gothic"/>
                <a:cs typeface="Calibri Light"/>
              </a:rPr>
              <a:t>2 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2556FA43-9AE0-438A-893F-FEF69348DAF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2300438" y="3078801"/>
            <a:ext cx="7501353" cy="715360"/>
          </a:xfrm>
          <a:prstGeom prst="rect">
            <a:avLst/>
          </a:prstGeom>
        </p:spPr>
      </p:pic>
      <p:sp>
        <p:nvSpPr>
          <p:cNvPr id="22" name="Rectángulo 21">
            <a:extLst>
              <a:ext uri="{FF2B5EF4-FFF2-40B4-BE49-F238E27FC236}">
                <a16:creationId xmlns:a16="http://schemas.microsoft.com/office/drawing/2014/main" id="{093B70D8-D2BC-40DE-98A6-141443928B2F}"/>
              </a:ext>
            </a:extLst>
          </p:cNvPr>
          <p:cNvSpPr/>
          <p:nvPr/>
        </p:nvSpPr>
        <p:spPr>
          <a:xfrm>
            <a:off x="1162213" y="4339379"/>
            <a:ext cx="72310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L" dirty="0">
                <a:latin typeface="Calibri" panose="020F0502020204030204" pitchFamily="34" charset="0"/>
                <a:ea typeface="Times New Roman" panose="02020603050405020304" pitchFamily="18" charset="0"/>
              </a:rPr>
              <a:t>Asignar Rol Recepción Conforme o Validación Presupuestaria y guardar</a:t>
            </a:r>
            <a:endParaRPr lang="es-C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Diagrama de flujo: conector 24">
            <a:extLst>
              <a:ext uri="{FF2B5EF4-FFF2-40B4-BE49-F238E27FC236}">
                <a16:creationId xmlns:a16="http://schemas.microsoft.com/office/drawing/2014/main" id="{D37204DF-462D-479B-B1AA-6DFC483C0366}"/>
              </a:ext>
            </a:extLst>
          </p:cNvPr>
          <p:cNvSpPr/>
          <p:nvPr/>
        </p:nvSpPr>
        <p:spPr>
          <a:xfrm>
            <a:off x="540183" y="4279156"/>
            <a:ext cx="505097" cy="483653"/>
          </a:xfrm>
          <a:prstGeom prst="flowChartConnector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12DC963A-5A5C-4CCA-A394-5679C64034FA}"/>
              </a:ext>
            </a:extLst>
          </p:cNvPr>
          <p:cNvSpPr txBox="1">
            <a:spLocks/>
          </p:cNvSpPr>
          <p:nvPr/>
        </p:nvSpPr>
        <p:spPr>
          <a:xfrm>
            <a:off x="302710" y="4183629"/>
            <a:ext cx="1051549" cy="68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Century Gothic"/>
                <a:cs typeface="Calibri Light"/>
              </a:rPr>
              <a:t>3 </a:t>
            </a: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17FD5C51-B2F3-4770-B2B9-7E8E954B488F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2970045" y="5146692"/>
            <a:ext cx="6251909" cy="93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73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10" descr="Imagen que contiene herramienta, sierra, llave&#10;&#10;Descripción generada con confianza muy alta">
            <a:extLst>
              <a:ext uri="{FF2B5EF4-FFF2-40B4-BE49-F238E27FC236}">
                <a16:creationId xmlns:a16="http://schemas.microsoft.com/office/drawing/2014/main" id="{7A37BC4B-FE91-403D-BD85-675E0F650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8888" y="238782"/>
            <a:ext cx="810027" cy="1037554"/>
          </a:xfrm>
          <a:prstGeom prst="rect">
            <a:avLst/>
          </a:prstGeom>
        </p:spPr>
      </p:pic>
      <p:sp>
        <p:nvSpPr>
          <p:cNvPr id="20" name="Título 1">
            <a:extLst>
              <a:ext uri="{FF2B5EF4-FFF2-40B4-BE49-F238E27FC236}">
                <a16:creationId xmlns:a16="http://schemas.microsoft.com/office/drawing/2014/main" id="{F909BA8A-E3B4-489E-95CD-C78B05A630E1}"/>
              </a:ext>
            </a:extLst>
          </p:cNvPr>
          <p:cNvSpPr txBox="1">
            <a:spLocks/>
          </p:cNvSpPr>
          <p:nvPr/>
        </p:nvSpPr>
        <p:spPr>
          <a:xfrm>
            <a:off x="515366" y="487613"/>
            <a:ext cx="4625784" cy="39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j-ea"/>
              <a:cs typeface="Calibri Light"/>
            </a:endParaRPr>
          </a:p>
        </p:txBody>
      </p:sp>
      <p:pic>
        <p:nvPicPr>
          <p:cNvPr id="31" name="Imagen 8">
            <a:extLst>
              <a:ext uri="{FF2B5EF4-FFF2-40B4-BE49-F238E27FC236}">
                <a16:creationId xmlns:a16="http://schemas.microsoft.com/office/drawing/2014/main" id="{7C7F4427-C1AD-4763-AF14-F2F4C0C48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1" y="6737087"/>
            <a:ext cx="12167476" cy="110446"/>
          </a:xfrm>
          <a:prstGeom prst="rect">
            <a:avLst/>
          </a:prstGeom>
        </p:spPr>
      </p:pic>
      <p:sp>
        <p:nvSpPr>
          <p:cNvPr id="23" name="Título 1">
            <a:extLst>
              <a:ext uri="{FF2B5EF4-FFF2-40B4-BE49-F238E27FC236}">
                <a16:creationId xmlns:a16="http://schemas.microsoft.com/office/drawing/2014/main" id="{A0AE6DB4-610B-41CD-90F5-334A267E9C20}"/>
              </a:ext>
            </a:extLst>
          </p:cNvPr>
          <p:cNvSpPr txBox="1">
            <a:spLocks/>
          </p:cNvSpPr>
          <p:nvPr/>
        </p:nvSpPr>
        <p:spPr>
          <a:xfrm>
            <a:off x="347223" y="423315"/>
            <a:ext cx="3170565" cy="4024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600" b="1" dirty="0">
                <a:latin typeface="Century Gothic"/>
                <a:cs typeface="Calibri Light"/>
              </a:rPr>
              <a:t>Ejemplos (1/2).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DC4EC0A-EC3A-4E34-81CF-F039526C0253}"/>
              </a:ext>
            </a:extLst>
          </p:cNvPr>
          <p:cNvSpPr/>
          <p:nvPr/>
        </p:nvSpPr>
        <p:spPr>
          <a:xfrm>
            <a:off x="1162213" y="1034320"/>
            <a:ext cx="8639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Ejemplo de v</a:t>
            </a:r>
            <a:r>
              <a:rPr lang="es-CL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isualización usuario con Perfil Observador y rol Recepción Conforme</a:t>
            </a:r>
            <a:endParaRPr lang="es-C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79454681-F49E-4122-AEBC-876E534C04E7}"/>
              </a:ext>
            </a:extLst>
          </p:cNvPr>
          <p:cNvSpPr/>
          <p:nvPr/>
        </p:nvSpPr>
        <p:spPr>
          <a:xfrm>
            <a:off x="540183" y="993347"/>
            <a:ext cx="505097" cy="483653"/>
          </a:xfrm>
          <a:prstGeom prst="flowChartConnector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791A9D3E-B5C3-4EA9-AF08-C5E4A4CFFF71}"/>
              </a:ext>
            </a:extLst>
          </p:cNvPr>
          <p:cNvSpPr txBox="1">
            <a:spLocks/>
          </p:cNvSpPr>
          <p:nvPr/>
        </p:nvSpPr>
        <p:spPr>
          <a:xfrm>
            <a:off x="302710" y="897820"/>
            <a:ext cx="1051549" cy="68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Century Gothic"/>
                <a:cs typeface="Calibri Light"/>
              </a:rPr>
              <a:t>1 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C7DC79B2-684F-49CF-A297-5C8A3EAA7D98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053464" y="1805304"/>
            <a:ext cx="6085071" cy="828096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B19CDDB2-30B8-453A-B570-A7256C457348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2548306" y="2887579"/>
            <a:ext cx="7095388" cy="3456347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45392FA-299A-4524-BD2D-E8DF981A6B36}"/>
              </a:ext>
            </a:extLst>
          </p:cNvPr>
          <p:cNvSpPr/>
          <p:nvPr/>
        </p:nvSpPr>
        <p:spPr>
          <a:xfrm>
            <a:off x="8874493" y="4543124"/>
            <a:ext cx="760395" cy="1819175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9224B5E-5508-4DEE-8D56-172DD16E9BC4}"/>
              </a:ext>
            </a:extLst>
          </p:cNvPr>
          <p:cNvSpPr/>
          <p:nvPr/>
        </p:nvSpPr>
        <p:spPr>
          <a:xfrm>
            <a:off x="9801791" y="4329326"/>
            <a:ext cx="21635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Este Rol, solo puede realizar la Recepción conforme, una vez que la OC es aceptada por proveedor</a:t>
            </a:r>
            <a:endParaRPr lang="es-C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29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10" descr="Imagen que contiene herramienta, sierra, llave&#10;&#10;Descripción generada con confianza muy alta">
            <a:extLst>
              <a:ext uri="{FF2B5EF4-FFF2-40B4-BE49-F238E27FC236}">
                <a16:creationId xmlns:a16="http://schemas.microsoft.com/office/drawing/2014/main" id="{7A37BC4B-FE91-403D-BD85-675E0F650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8888" y="238782"/>
            <a:ext cx="810027" cy="1037554"/>
          </a:xfrm>
          <a:prstGeom prst="rect">
            <a:avLst/>
          </a:prstGeom>
        </p:spPr>
      </p:pic>
      <p:sp>
        <p:nvSpPr>
          <p:cNvPr id="20" name="Título 1">
            <a:extLst>
              <a:ext uri="{FF2B5EF4-FFF2-40B4-BE49-F238E27FC236}">
                <a16:creationId xmlns:a16="http://schemas.microsoft.com/office/drawing/2014/main" id="{F909BA8A-E3B4-489E-95CD-C78B05A630E1}"/>
              </a:ext>
            </a:extLst>
          </p:cNvPr>
          <p:cNvSpPr txBox="1">
            <a:spLocks/>
          </p:cNvSpPr>
          <p:nvPr/>
        </p:nvSpPr>
        <p:spPr>
          <a:xfrm>
            <a:off x="515366" y="487613"/>
            <a:ext cx="4625784" cy="39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j-ea"/>
              <a:cs typeface="Calibri Light"/>
            </a:endParaRPr>
          </a:p>
        </p:txBody>
      </p:sp>
      <p:pic>
        <p:nvPicPr>
          <p:cNvPr id="31" name="Imagen 8">
            <a:extLst>
              <a:ext uri="{FF2B5EF4-FFF2-40B4-BE49-F238E27FC236}">
                <a16:creationId xmlns:a16="http://schemas.microsoft.com/office/drawing/2014/main" id="{7C7F4427-C1AD-4763-AF14-F2F4C0C48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21" y="6737087"/>
            <a:ext cx="12167476" cy="11044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DC4EC0A-EC3A-4E34-81CF-F039526C0253}"/>
              </a:ext>
            </a:extLst>
          </p:cNvPr>
          <p:cNvSpPr/>
          <p:nvPr/>
        </p:nvSpPr>
        <p:spPr>
          <a:xfrm>
            <a:off x="1162213" y="1034320"/>
            <a:ext cx="86395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Ejemplo de v</a:t>
            </a:r>
            <a:r>
              <a:rPr lang="es-CL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isualización usuario con Perfil Observador, rol Recepción Conforme y rol Validación presupuestaria</a:t>
            </a:r>
            <a:endParaRPr lang="es-C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79454681-F49E-4122-AEBC-876E534C04E7}"/>
              </a:ext>
            </a:extLst>
          </p:cNvPr>
          <p:cNvSpPr/>
          <p:nvPr/>
        </p:nvSpPr>
        <p:spPr>
          <a:xfrm>
            <a:off x="540183" y="993347"/>
            <a:ext cx="505097" cy="483653"/>
          </a:xfrm>
          <a:prstGeom prst="flowChartConnector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Título 1">
            <a:extLst>
              <a:ext uri="{FF2B5EF4-FFF2-40B4-BE49-F238E27FC236}">
                <a16:creationId xmlns:a16="http://schemas.microsoft.com/office/drawing/2014/main" id="{791A9D3E-B5C3-4EA9-AF08-C5E4A4CFFF71}"/>
              </a:ext>
            </a:extLst>
          </p:cNvPr>
          <p:cNvSpPr txBox="1">
            <a:spLocks/>
          </p:cNvSpPr>
          <p:nvPr/>
        </p:nvSpPr>
        <p:spPr>
          <a:xfrm>
            <a:off x="302710" y="897820"/>
            <a:ext cx="1051549" cy="68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 dirty="0">
                <a:latin typeface="Century Gothic"/>
                <a:cs typeface="Calibri Light"/>
              </a:rPr>
              <a:t>2 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F9224B5E-5508-4DEE-8D56-172DD16E9BC4}"/>
              </a:ext>
            </a:extLst>
          </p:cNvPr>
          <p:cNvSpPr/>
          <p:nvPr/>
        </p:nvSpPr>
        <p:spPr>
          <a:xfrm>
            <a:off x="9923813" y="4490318"/>
            <a:ext cx="21635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L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Esta configuración permite realizar ambas acciones Validación presupuestaria y recepcione</a:t>
            </a:r>
            <a:r>
              <a:rPr lang="es-CL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s conformes</a:t>
            </a:r>
            <a:endParaRPr lang="es-C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F78C1A6F-ADC1-4D47-8690-700D151A910A}"/>
              </a:ext>
            </a:extLst>
          </p:cNvPr>
          <p:cNvSpPr txBox="1">
            <a:spLocks/>
          </p:cNvSpPr>
          <p:nvPr/>
        </p:nvSpPr>
        <p:spPr>
          <a:xfrm>
            <a:off x="347223" y="423315"/>
            <a:ext cx="3170565" cy="4024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600" b="1" dirty="0">
                <a:latin typeface="Century Gothic"/>
                <a:cs typeface="Calibri Light"/>
              </a:rPr>
              <a:t>Ejemplos (2/2).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8C9795EE-9751-435A-A6BA-BC059A164B9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155181" y="1779023"/>
            <a:ext cx="5881637" cy="921162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3B83178-67F2-4EEA-8372-38D74AA2905C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2268187" y="2861178"/>
            <a:ext cx="7489135" cy="3688516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1B0B660A-C787-4519-8BBC-3BDFA5465C09}"/>
              </a:ext>
            </a:extLst>
          </p:cNvPr>
          <p:cNvSpPr/>
          <p:nvPr/>
        </p:nvSpPr>
        <p:spPr>
          <a:xfrm>
            <a:off x="9019161" y="4705436"/>
            <a:ext cx="760395" cy="1819175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13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803" y="2546430"/>
            <a:ext cx="12126147" cy="1135766"/>
          </a:xfrm>
        </p:spPr>
        <p:txBody>
          <a:bodyPr>
            <a:normAutofit fontScale="90000"/>
          </a:bodyPr>
          <a:lstStyle/>
          <a:p>
            <a:r>
              <a:rPr lang="es-ES" sz="5000" b="1" dirty="0">
                <a:latin typeface="Century Gothic"/>
                <a:cs typeface="Calibri Light"/>
              </a:rPr>
              <a:t>Roles Validación Presupuestaria y Recepción conforme</a:t>
            </a:r>
            <a:endParaRPr lang="es-ES" sz="5000" b="1" dirty="0">
              <a:latin typeface="Century Gothic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C0E5C30-F33A-4B4F-B8CF-0886A6FD2E32}"/>
              </a:ext>
            </a:extLst>
          </p:cNvPr>
          <p:cNvSpPr txBox="1">
            <a:spLocks/>
          </p:cNvSpPr>
          <p:nvPr/>
        </p:nvSpPr>
        <p:spPr>
          <a:xfrm>
            <a:off x="-11252" y="3667077"/>
            <a:ext cx="12191999" cy="6183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000" dirty="0">
                <a:solidFill>
                  <a:srgbClr val="7F7F7F"/>
                </a:solidFill>
                <a:latin typeface="Century Gothic"/>
                <a:cs typeface="Calibri Light"/>
              </a:rPr>
              <a:t>MVP16</a:t>
            </a:r>
            <a:endParaRPr lang="es-ES" sz="3000" dirty="0"/>
          </a:p>
        </p:txBody>
      </p:sp>
      <p:pic>
        <p:nvPicPr>
          <p:cNvPr id="8" name="Imagen 8">
            <a:extLst>
              <a:ext uri="{FF2B5EF4-FFF2-40B4-BE49-F238E27FC236}">
                <a16:creationId xmlns:a16="http://schemas.microsoft.com/office/drawing/2014/main" id="{7C7F4427-C1AD-4763-AF14-F2F4C0C48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" y="6737087"/>
            <a:ext cx="12167476" cy="110446"/>
          </a:xfrm>
          <a:prstGeom prst="rect">
            <a:avLst/>
          </a:prstGeom>
        </p:spPr>
      </p:pic>
      <p:pic>
        <p:nvPicPr>
          <p:cNvPr id="10" name="Imagen 10" descr="Imagen que contiene herramienta, sierra, llave&#10;&#10;Descripción generada con confianza muy alta">
            <a:extLst>
              <a:ext uri="{FF2B5EF4-FFF2-40B4-BE49-F238E27FC236}">
                <a16:creationId xmlns:a16="http://schemas.microsoft.com/office/drawing/2014/main" id="{7A37BC4B-FE91-403D-BD85-675E0F6502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888" y="238782"/>
            <a:ext cx="810027" cy="1037554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B0FE34AB-9DC0-45F3-8A14-636792352EDE}"/>
              </a:ext>
            </a:extLst>
          </p:cNvPr>
          <p:cNvSpPr txBox="1">
            <a:spLocks/>
          </p:cNvSpPr>
          <p:nvPr/>
        </p:nvSpPr>
        <p:spPr>
          <a:xfrm>
            <a:off x="-39474" y="4287966"/>
            <a:ext cx="12191999" cy="3455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500">
                <a:solidFill>
                  <a:srgbClr val="7F7F7F"/>
                </a:solidFill>
                <a:latin typeface="Century Gothic"/>
                <a:cs typeface="Calibri Light"/>
              </a:rPr>
              <a:t>Dirección de Compras y Contratación Pública </a:t>
            </a:r>
            <a:r>
              <a:rPr lang="es-ES" sz="1500" err="1">
                <a:solidFill>
                  <a:srgbClr val="7F7F7F"/>
                </a:solidFill>
                <a:latin typeface="Century Gothic"/>
                <a:cs typeface="Calibri Light"/>
              </a:rPr>
              <a:t>ChileCompra</a:t>
            </a:r>
            <a:endParaRPr lang="es-ES" sz="1500" err="1"/>
          </a:p>
        </p:txBody>
      </p:sp>
    </p:spTree>
    <p:extLst>
      <p:ext uri="{BB962C8B-B14F-4D97-AF65-F5344CB8AC3E}">
        <p14:creationId xmlns:p14="http://schemas.microsoft.com/office/powerpoint/2010/main" val="30631358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EEFA498ADC3264E8DA83981D9120B39" ma:contentTypeVersion="2" ma:contentTypeDescription="Crear nuevo documento." ma:contentTypeScope="" ma:versionID="9f8ab7edfdc8c41f6837f627574f415d">
  <xsd:schema xmlns:xsd="http://www.w3.org/2001/XMLSchema" xmlns:xs="http://www.w3.org/2001/XMLSchema" xmlns:p="http://schemas.microsoft.com/office/2006/metadata/properties" xmlns:ns3="a862e418-fa35-49e9-8994-c5975e1ffb48" targetNamespace="http://schemas.microsoft.com/office/2006/metadata/properties" ma:root="true" ma:fieldsID="a2c9acf0252a564f02953b8888089afb" ns3:_="">
    <xsd:import namespace="a862e418-fa35-49e9-8994-c5975e1ffb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2e418-fa35-49e9-8994-c5975e1ffb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9146F0-1533-42D3-A6B2-4187C16C28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DF3FE0-1992-40FA-B28F-D9B375908610}">
  <ds:schemaRefs>
    <ds:schemaRef ds:uri="http://schemas.microsoft.com/office/2006/documentManagement/types"/>
    <ds:schemaRef ds:uri="a862e418-fa35-49e9-8994-c5975e1ffb48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330B5DF-B48C-48B8-B08C-65AC0998E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62e418-fa35-49e9-8994-c5975e1ffb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48963</TotalTime>
  <Words>291</Words>
  <Application>Microsoft Office PowerPoint</Application>
  <PresentationFormat>Panorámica</PresentationFormat>
  <Paragraphs>32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Times New Roman</vt:lpstr>
      <vt:lpstr>Tema de Office</vt:lpstr>
      <vt:lpstr>Roles Validación Presupuestaria y Recepción conforme</vt:lpstr>
      <vt:lpstr>Presentación de PowerPoint</vt:lpstr>
      <vt:lpstr>Presentación de PowerPoint</vt:lpstr>
      <vt:lpstr>Presentación de PowerPoint</vt:lpstr>
      <vt:lpstr>Presentación de PowerPoint</vt:lpstr>
      <vt:lpstr>Roles Validación Presupuestaria y Recepción conforme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Viveros</dc:creator>
  <cp:lastModifiedBy>Eduardo Viveros</cp:lastModifiedBy>
  <cp:revision>180</cp:revision>
  <dcterms:created xsi:type="dcterms:W3CDTF">2019-12-11T18:34:37Z</dcterms:created>
  <dcterms:modified xsi:type="dcterms:W3CDTF">2020-01-23T14:08:18Z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0x010100FEEFA498ADC3264E8DA83981D9120B39</vt:lpwstr>
  </property>
</Properties>
</file>